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79" r:id="rId3"/>
    <p:sldId id="282" r:id="rId4"/>
    <p:sldId id="298" r:id="rId5"/>
    <p:sldId id="273" r:id="rId6"/>
    <p:sldId id="276" r:id="rId7"/>
    <p:sldId id="283" r:id="rId8"/>
    <p:sldId id="281" r:id="rId9"/>
    <p:sldId id="285" r:id="rId10"/>
    <p:sldId id="268" r:id="rId11"/>
    <p:sldId id="272" r:id="rId12"/>
    <p:sldId id="286" r:id="rId13"/>
    <p:sldId id="287" r:id="rId14"/>
    <p:sldId id="288" r:id="rId15"/>
    <p:sldId id="289" r:id="rId16"/>
    <p:sldId id="290" r:id="rId17"/>
    <p:sldId id="271" r:id="rId18"/>
    <p:sldId id="291" r:id="rId19"/>
    <p:sldId id="265" r:id="rId20"/>
    <p:sldId id="299" r:id="rId21"/>
    <p:sldId id="278" r:id="rId22"/>
    <p:sldId id="258" r:id="rId23"/>
    <p:sldId id="292" r:id="rId24"/>
    <p:sldId id="293" r:id="rId25"/>
    <p:sldId id="274" r:id="rId26"/>
    <p:sldId id="275" r:id="rId27"/>
    <p:sldId id="280" r:id="rId28"/>
    <p:sldId id="300" r:id="rId29"/>
    <p:sldId id="301" r:id="rId30"/>
    <p:sldId id="302" r:id="rId31"/>
    <p:sldId id="303" r:id="rId32"/>
    <p:sldId id="304" r:id="rId33"/>
    <p:sldId id="305" r:id="rId34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6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744C2-6E2B-439E-92D1-46C6E9EE6039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0F0E-B03B-48E6-9C2D-395DFF3CAF7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749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dráha komety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52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6*16</a:t>
            </a:r>
            <a:r>
              <a:rPr lang="cs-CZ" baseline="0" dirty="0" smtClean="0"/>
              <a:t> = 96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60F0E-B03B-48E6-9C2D-395DFF3CAF7E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225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149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78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92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18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722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323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086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178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46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94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313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60C3-EAD8-4792-9923-6694152CB9C4}" type="datetimeFigureOut">
              <a:rPr lang="cs-CZ" smtClean="0"/>
              <a:t>25. 4. 2015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32391-DB52-4215-92AD-0D125EBB925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34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19773"/>
          <a:stretch/>
        </p:blipFill>
        <p:spPr>
          <a:xfrm>
            <a:off x="5569919" y="-14090"/>
            <a:ext cx="1828800" cy="18216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1965441"/>
            <a:ext cx="2276037" cy="812870"/>
          </a:xfrm>
          <a:prstGeom prst="rect">
            <a:avLst/>
          </a:prstGeom>
        </p:spPr>
      </p:pic>
      <p:sp>
        <p:nvSpPr>
          <p:cNvPr id="11" name="Nadpis 7"/>
          <p:cNvSpPr txBox="1">
            <a:spLocks/>
          </p:cNvSpPr>
          <p:nvPr/>
        </p:nvSpPr>
        <p:spPr>
          <a:xfrm>
            <a:off x="4185932" y="4308669"/>
            <a:ext cx="3914842" cy="18672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dirty="0" smtClean="0">
                <a:latin typeface="+mn-lt"/>
              </a:rPr>
              <a:t>Souběžné </a:t>
            </a:r>
            <a:r>
              <a:rPr lang="cs-CZ" b="1" dirty="0" smtClean="0">
                <a:latin typeface="+mn-lt"/>
              </a:rPr>
              <a:t>učení </a:t>
            </a:r>
            <a:r>
              <a:rPr lang="cs-CZ" b="1" dirty="0" smtClean="0">
                <a:latin typeface="+mn-lt"/>
              </a:rPr>
              <a:t/>
            </a:r>
            <a:br>
              <a:rPr lang="cs-CZ" b="1" dirty="0" smtClean="0">
                <a:latin typeface="+mn-lt"/>
              </a:rPr>
            </a:br>
            <a:r>
              <a:rPr lang="cs-CZ" b="1" dirty="0" smtClean="0">
                <a:latin typeface="+mn-lt"/>
              </a:rPr>
              <a:t>v</a:t>
            </a:r>
            <a:r>
              <a:rPr lang="cs-CZ" b="1" dirty="0" smtClean="0">
                <a:latin typeface="+mn-lt"/>
              </a:rPr>
              <a:t> koevolučních </a:t>
            </a:r>
            <a:endParaRPr lang="cs-CZ" b="1" dirty="0" smtClean="0">
              <a:latin typeface="+mn-lt"/>
            </a:endParaRPr>
          </a:p>
          <a:p>
            <a:r>
              <a:rPr lang="cs-CZ" b="1" dirty="0" smtClean="0">
                <a:latin typeface="+mn-lt"/>
              </a:rPr>
              <a:t>algoritmech</a:t>
            </a:r>
          </a:p>
        </p:txBody>
      </p:sp>
      <p:sp>
        <p:nvSpPr>
          <p:cNvPr id="12" name="Nadpis 7"/>
          <p:cNvSpPr txBox="1">
            <a:spLocks/>
          </p:cNvSpPr>
          <p:nvPr/>
        </p:nvSpPr>
        <p:spPr>
          <a:xfrm>
            <a:off x="8210904" y="6058201"/>
            <a:ext cx="873175" cy="76087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b="1" dirty="0" smtClean="0"/>
              <a:t>27</a:t>
            </a:r>
            <a:endParaRPr lang="cs-CZ" b="1" dirty="0"/>
          </a:p>
        </p:txBody>
      </p:sp>
      <p:sp>
        <p:nvSpPr>
          <p:cNvPr id="10" name="Obdélník 9"/>
          <p:cNvSpPr/>
          <p:nvPr/>
        </p:nvSpPr>
        <p:spPr>
          <a:xfrm>
            <a:off x="4185933" y="6177619"/>
            <a:ext cx="266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Michal Wiglasz</a:t>
            </a:r>
            <a:endParaRPr lang="cs-CZ" sz="3200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20" y="-14090"/>
            <a:ext cx="1821600" cy="18216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1821"/>
          <a:stretch/>
        </p:blipFill>
        <p:spPr>
          <a:xfrm>
            <a:off x="-303563" y="-14090"/>
            <a:ext cx="2191537" cy="18216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77" y="-14090"/>
            <a:ext cx="1821600" cy="18216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7"/>
          <a:stretch/>
        </p:blipFill>
        <p:spPr>
          <a:xfrm>
            <a:off x="3710891" y="-14090"/>
            <a:ext cx="1859028" cy="18216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8" y="1556747"/>
            <a:ext cx="4700179" cy="51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24350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7173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12</a:t>
            </a:r>
            <a:endParaRPr lang="cs-CZ" sz="20000" dirty="0"/>
          </a:p>
        </p:txBody>
      </p:sp>
      <p:sp>
        <p:nvSpPr>
          <p:cNvPr id="4" name="Zástupný symbol pro obsah 4"/>
          <p:cNvSpPr txBox="1">
            <a:spLocks/>
          </p:cNvSpPr>
          <p:nvPr/>
        </p:nvSpPr>
        <p:spPr>
          <a:xfrm>
            <a:off x="2771999" y="4753200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5000" dirty="0">
                <a:solidFill>
                  <a:srgbClr val="C00000"/>
                </a:solidFill>
                <a:sym typeface="Wingdings" panose="05000000000000000000" pitchFamily="2" charset="2"/>
              </a:rPr>
              <a:t>🙍</a:t>
            </a:r>
            <a:endParaRPr lang="cs-CZ" sz="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34205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</a:t>
            </a:r>
            <a:endParaRPr lang="cs-CZ" sz="20000" dirty="0"/>
          </a:p>
        </p:txBody>
      </p:sp>
      <p:sp>
        <p:nvSpPr>
          <p:cNvPr id="4" name="Zástupný symbol pro obsah 4"/>
          <p:cNvSpPr txBox="1">
            <a:spLocks/>
          </p:cNvSpPr>
          <p:nvPr/>
        </p:nvSpPr>
        <p:spPr>
          <a:xfrm>
            <a:off x="2771999" y="4753200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5000" dirty="0">
                <a:solidFill>
                  <a:srgbClr val="C00000"/>
                </a:solidFill>
                <a:sym typeface="Wingdings" panose="05000000000000000000" pitchFamily="2" charset="2"/>
              </a:rPr>
              <a:t>🙍</a:t>
            </a:r>
            <a:endParaRPr lang="cs-CZ" sz="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13156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1000</a:t>
            </a:r>
            <a:endParaRPr lang="cs-CZ" sz="20000" dirty="0"/>
          </a:p>
        </p:txBody>
      </p:sp>
      <p:sp>
        <p:nvSpPr>
          <p:cNvPr id="4" name="Zástupný symbol pro obsah 4"/>
          <p:cNvSpPr txBox="1">
            <a:spLocks/>
          </p:cNvSpPr>
          <p:nvPr/>
        </p:nvSpPr>
        <p:spPr>
          <a:xfrm>
            <a:off x="2771999" y="4753200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5000" dirty="0">
                <a:solidFill>
                  <a:srgbClr val="C00000"/>
                </a:solidFill>
                <a:sym typeface="Wingdings" panose="05000000000000000000" pitchFamily="2" charset="2"/>
              </a:rPr>
              <a:t>🙍</a:t>
            </a:r>
            <a:endParaRPr lang="cs-CZ" sz="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</p:spTree>
    <p:extLst>
      <p:ext uri="{BB962C8B-B14F-4D97-AF65-F5344CB8AC3E}">
        <p14:creationId xmlns:p14="http://schemas.microsoft.com/office/powerpoint/2010/main" val="90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88" y="-1330488"/>
            <a:ext cx="9518974" cy="9518974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971999" y="57828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20000" dirty="0" smtClean="0"/>
              <a:t>10 000</a:t>
            </a:r>
            <a:endParaRPr lang="cs-CZ" sz="20000" dirty="0"/>
          </a:p>
        </p:txBody>
      </p:sp>
      <p:sp>
        <p:nvSpPr>
          <p:cNvPr id="4" name="Zástupný symbol pro obsah 4"/>
          <p:cNvSpPr txBox="1">
            <a:spLocks/>
          </p:cNvSpPr>
          <p:nvPr/>
        </p:nvSpPr>
        <p:spPr>
          <a:xfrm>
            <a:off x="2771999" y="4753200"/>
            <a:ext cx="360000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5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🙆</a:t>
            </a:r>
            <a:endParaRPr lang="cs-CZ" sz="25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4"/>
          <p:cNvSpPr txBox="1">
            <a:spLocks/>
          </p:cNvSpPr>
          <p:nvPr/>
        </p:nvSpPr>
        <p:spPr>
          <a:xfrm>
            <a:off x="488580" y="911554"/>
            <a:ext cx="49216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9600" dirty="0" smtClean="0"/>
              <a:t>Záleží na úloze…</a:t>
            </a:r>
            <a:endParaRPr lang="cs-CZ" sz="9600" dirty="0"/>
          </a:p>
        </p:txBody>
      </p:sp>
    </p:spTree>
    <p:extLst>
      <p:ext uri="{BB962C8B-B14F-4D97-AF65-F5344CB8AC3E}">
        <p14:creationId xmlns:p14="http://schemas.microsoft.com/office/powerpoint/2010/main" val="32460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98051"/>
              </p:ext>
            </p:extLst>
          </p:nvPr>
        </p:nvGraphicFramePr>
        <p:xfrm>
          <a:off x="7628448" y="1956640"/>
          <a:ext cx="9652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Image" r:id="rId3" imgW="964800" imgH="2450520" progId="Photoshop.Image.12">
                  <p:embed/>
                </p:oleObj>
              </mc:Choice>
              <mc:Fallback>
                <p:oleObj name="Image" r:id="rId3" imgW="964800" imgH="24505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8448" y="1956640"/>
                        <a:ext cx="965200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858822"/>
              </p:ext>
            </p:extLst>
          </p:nvPr>
        </p:nvGraphicFramePr>
        <p:xfrm>
          <a:off x="5891473" y="2462913"/>
          <a:ext cx="9017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Image" r:id="rId5" imgW="901440" imgH="1320480" progId="Photoshop.Image.12">
                  <p:embed/>
                </p:oleObj>
              </mc:Choice>
              <mc:Fallback>
                <p:oleObj name="Image" r:id="rId5" imgW="901440" imgH="13204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1473" y="2462913"/>
                        <a:ext cx="9017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66013"/>
              </p:ext>
            </p:extLst>
          </p:nvPr>
        </p:nvGraphicFramePr>
        <p:xfrm>
          <a:off x="6587048" y="3847952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Image" r:id="rId7" imgW="1041120" imgH="1015560" progId="Photoshop.Image.12">
                  <p:embed/>
                </p:oleObj>
              </mc:Choice>
              <mc:Fallback>
                <p:oleObj name="Image" r:id="rId7" imgW="1041120" imgH="1015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87048" y="3847952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11924"/>
              </p:ext>
            </p:extLst>
          </p:nvPr>
        </p:nvGraphicFramePr>
        <p:xfrm>
          <a:off x="1003877" y="1729161"/>
          <a:ext cx="181610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" name="Image" r:id="rId9" imgW="1815840" imgH="3034800" progId="Photoshop.Image.12">
                  <p:embed/>
                </p:oleObj>
              </mc:Choice>
              <mc:Fallback>
                <p:oleObj name="Image" r:id="rId9" imgW="1815840" imgH="3034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877" y="1729161"/>
                        <a:ext cx="1816100" cy="303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68578"/>
              </p:ext>
            </p:extLst>
          </p:nvPr>
        </p:nvGraphicFramePr>
        <p:xfrm>
          <a:off x="6767131" y="2373402"/>
          <a:ext cx="8255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9" name="Image" r:id="rId11" imgW="825120" imgH="1244160" progId="Photoshop.Image.12">
                  <p:embed/>
                </p:oleObj>
              </mc:Choice>
              <mc:Fallback>
                <p:oleObj name="Image" r:id="rId11" imgW="825120" imgH="12441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67131" y="2373402"/>
                        <a:ext cx="8255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Obrázek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3751447" y="1166808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Tvorba potomků</a:t>
            </a:r>
            <a:endParaRPr lang="cs-CZ" sz="2400" dirty="0"/>
          </a:p>
        </p:txBody>
      </p:sp>
      <p:pic>
        <p:nvPicPr>
          <p:cNvPr id="31" name="Obrázek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3987119" y="5382243"/>
            <a:ext cx="1766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Výběr rodiče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0990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4"/>
          <p:cNvSpPr txBox="1">
            <a:spLocks/>
          </p:cNvSpPr>
          <p:nvPr/>
        </p:nvSpPr>
        <p:spPr>
          <a:xfrm>
            <a:off x="488580" y="911554"/>
            <a:ext cx="49216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9600" dirty="0" smtClean="0"/>
              <a:t>Záleží na úloze…</a:t>
            </a:r>
            <a:endParaRPr lang="cs-CZ" sz="9600" dirty="0"/>
          </a:p>
        </p:txBody>
      </p:sp>
      <p:sp>
        <p:nvSpPr>
          <p:cNvPr id="6" name="Zástupný symbol pro obsah 4"/>
          <p:cNvSpPr txBox="1">
            <a:spLocks/>
          </p:cNvSpPr>
          <p:nvPr/>
        </p:nvSpPr>
        <p:spPr>
          <a:xfrm>
            <a:off x="673768" y="4287214"/>
            <a:ext cx="7799672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9600" dirty="0" smtClean="0"/>
              <a:t>A nešlo by to nějak samo?</a:t>
            </a:r>
            <a:endParaRPr lang="cs-CZ" sz="9600" dirty="0"/>
          </a:p>
        </p:txBody>
      </p:sp>
    </p:spTree>
    <p:extLst>
      <p:ext uri="{BB962C8B-B14F-4D97-AF65-F5344CB8AC3E}">
        <p14:creationId xmlns:p14="http://schemas.microsoft.com/office/powerpoint/2010/main" val="13771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33" y="199224"/>
            <a:ext cx="3715422" cy="282972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56" y="2314327"/>
            <a:ext cx="3183317" cy="3806506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9" y="2314327"/>
            <a:ext cx="3183317" cy="380650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96939" y="731804"/>
            <a:ext cx="3657601" cy="882283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Učení</a:t>
            </a:r>
            <a:endParaRPr lang="cs-CZ" sz="9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19323085">
            <a:off x="6363939" y="2415197"/>
            <a:ext cx="92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152474" y="590385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Podle vývoje fitness</a:t>
            </a:r>
            <a:endParaRPr lang="cs-CZ" sz="88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97077" y="4537576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uber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38474" y="351883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přidej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763020" y="5746392"/>
            <a:ext cx="164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ještě uber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5" name="Přímá spojnice se šipkou 14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7038474" y="2964429"/>
            <a:ext cx="353707" cy="551303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19323085">
            <a:off x="6363939" y="2415197"/>
            <a:ext cx="92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152474" y="590385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Podle vývoje fitness</a:t>
            </a:r>
            <a:endParaRPr lang="cs-CZ" sz="88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97077" y="4537576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uber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38474" y="351883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přidej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2763020" y="5746392"/>
            <a:ext cx="164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ještě uber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7038474" y="2964429"/>
            <a:ext cx="353707" cy="551303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ástupný symbol pro obsah 4"/>
          <p:cNvSpPr txBox="1">
            <a:spLocks/>
          </p:cNvSpPr>
          <p:nvPr/>
        </p:nvSpPr>
        <p:spPr>
          <a:xfrm>
            <a:off x="1459873" y="5213951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7200" dirty="0" smtClean="0"/>
              <a:t>Jak moc?</a:t>
            </a:r>
            <a:endParaRPr lang="cs-CZ" sz="7200" dirty="0"/>
          </a:p>
        </p:txBody>
      </p:sp>
      <p:cxnSp>
        <p:nvCxnSpPr>
          <p:cNvPr id="16" name="Přímá spojnice se šipkou 15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4"/>
          <p:cNvSpPr txBox="1">
            <a:spLocks/>
          </p:cNvSpPr>
          <p:nvPr/>
        </p:nvSpPr>
        <p:spPr>
          <a:xfrm>
            <a:off x="158783" y="605694"/>
            <a:ext cx="86554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Bude hodně experimentů…</a:t>
            </a:r>
            <a:endParaRPr lang="cs-CZ" sz="8800" dirty="0"/>
          </a:p>
        </p:txBody>
      </p:sp>
    </p:spTree>
    <p:extLst>
      <p:ext uri="{BB962C8B-B14F-4D97-AF65-F5344CB8AC3E}">
        <p14:creationId xmlns:p14="http://schemas.microsoft.com/office/powerpoint/2010/main" val="17130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4"/>
          <p:cNvSpPr txBox="1">
            <a:spLocks/>
          </p:cNvSpPr>
          <p:nvPr/>
        </p:nvSpPr>
        <p:spPr>
          <a:xfrm>
            <a:off x="954074" y="4905299"/>
            <a:ext cx="7799672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9600" dirty="0" smtClean="0"/>
              <a:t>Tak ať to sviští!</a:t>
            </a:r>
            <a:endParaRPr lang="cs-CZ" sz="9600" dirty="0"/>
          </a:p>
        </p:txBody>
      </p:sp>
      <p:sp>
        <p:nvSpPr>
          <p:cNvPr id="4" name="Zástupný symbol pro obsah 4"/>
          <p:cNvSpPr txBox="1">
            <a:spLocks/>
          </p:cNvSpPr>
          <p:nvPr/>
        </p:nvSpPr>
        <p:spPr>
          <a:xfrm>
            <a:off x="158783" y="605694"/>
            <a:ext cx="8655420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Bude hodně experimentů…</a:t>
            </a:r>
            <a:endParaRPr lang="cs-CZ" sz="8800" dirty="0"/>
          </a:p>
        </p:txBody>
      </p:sp>
    </p:spTree>
    <p:extLst>
      <p:ext uri="{BB962C8B-B14F-4D97-AF65-F5344CB8AC3E}">
        <p14:creationId xmlns:p14="http://schemas.microsoft.com/office/powerpoint/2010/main" val="30973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4"/>
          <p:cNvSpPr txBox="1">
            <a:spLocks/>
          </p:cNvSpPr>
          <p:nvPr/>
        </p:nvSpPr>
        <p:spPr>
          <a:xfrm>
            <a:off x="1169568" y="875460"/>
            <a:ext cx="4501316" cy="1675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err="1" smtClean="0"/>
              <a:t>OpenMP</a:t>
            </a:r>
            <a:endParaRPr lang="cs-CZ" sz="8800" dirty="0"/>
          </a:p>
        </p:txBody>
      </p:sp>
      <p:sp>
        <p:nvSpPr>
          <p:cNvPr id="5" name="Zástupný symbol pro obsah 4"/>
          <p:cNvSpPr txBox="1">
            <a:spLocks/>
          </p:cNvSpPr>
          <p:nvPr/>
        </p:nvSpPr>
        <p:spPr>
          <a:xfrm>
            <a:off x="5759202" y="2964233"/>
            <a:ext cx="2534653" cy="15108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SSE2</a:t>
            </a:r>
            <a:endParaRPr lang="cs-CZ" sz="8800" dirty="0"/>
          </a:p>
        </p:txBody>
      </p:sp>
      <p:sp>
        <p:nvSpPr>
          <p:cNvPr id="6" name="Zástupný symbol pro obsah 4"/>
          <p:cNvSpPr txBox="1">
            <a:spLocks/>
          </p:cNvSpPr>
          <p:nvPr/>
        </p:nvSpPr>
        <p:spPr>
          <a:xfrm>
            <a:off x="685918" y="4985420"/>
            <a:ext cx="2676527" cy="1250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8800" dirty="0" smtClean="0"/>
              <a:t>AVX2</a:t>
            </a:r>
            <a:endParaRPr lang="cs-CZ" sz="8800" dirty="0"/>
          </a:p>
        </p:txBody>
      </p:sp>
    </p:spTree>
    <p:extLst>
      <p:ext uri="{BB962C8B-B14F-4D97-AF65-F5344CB8AC3E}">
        <p14:creationId xmlns:p14="http://schemas.microsoft.com/office/powerpoint/2010/main" val="14092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40" y="1684421"/>
            <a:ext cx="9585124" cy="4041459"/>
          </a:xfrm>
        </p:spPr>
      </p:pic>
      <p:sp>
        <p:nvSpPr>
          <p:cNvPr id="5" name="TextovéPole 4"/>
          <p:cNvSpPr txBox="1"/>
          <p:nvPr/>
        </p:nvSpPr>
        <p:spPr>
          <a:xfrm rot="18705917">
            <a:off x="99368" y="457764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fitness</a:t>
            </a:r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945104" y="344354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nemění se</a:t>
            </a:r>
            <a:endParaRPr lang="cs-CZ" sz="2800" dirty="0"/>
          </a:p>
        </p:txBody>
      </p:sp>
      <p:sp>
        <p:nvSpPr>
          <p:cNvPr id="8" name="TextovéPole 7"/>
          <p:cNvSpPr txBox="1"/>
          <p:nvPr/>
        </p:nvSpPr>
        <p:spPr>
          <a:xfrm rot="20110833">
            <a:off x="6935425" y="1707680"/>
            <a:ext cx="211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 pomalu</a:t>
            </a:r>
            <a:endParaRPr lang="cs-CZ" sz="2800" dirty="0"/>
          </a:p>
        </p:txBody>
      </p:sp>
      <p:sp>
        <p:nvSpPr>
          <p:cNvPr id="9" name="TextovéPole 8"/>
          <p:cNvSpPr txBox="1"/>
          <p:nvPr/>
        </p:nvSpPr>
        <p:spPr>
          <a:xfrm rot="3144552">
            <a:off x="4051855" y="405338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klesá</a:t>
            </a:r>
            <a:endParaRPr lang="cs-CZ" sz="2800" dirty="0"/>
          </a:p>
        </p:txBody>
      </p:sp>
      <p:sp>
        <p:nvSpPr>
          <p:cNvPr id="10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O 170 </a:t>
            </a:r>
            <a:r>
              <a:rPr lang="cs-CZ" sz="6000" dirty="0" smtClean="0"/>
              <a:t>tisíc</a:t>
            </a:r>
            <a:br>
              <a:rPr lang="cs-CZ" sz="6000" dirty="0" smtClean="0"/>
            </a:br>
            <a:r>
              <a:rPr lang="cs-CZ" sz="6000" dirty="0" smtClean="0"/>
              <a:t>běhů </a:t>
            </a:r>
            <a:r>
              <a:rPr lang="cs-CZ" sz="6000" dirty="0" smtClean="0"/>
              <a:t>později…</a:t>
            </a:r>
            <a:endParaRPr lang="cs-CZ" sz="60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1848171" y="4510047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−7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  <a:endParaRPr lang="cs-CZ" sz="2800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549759" y="3299038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+7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3070425" y="567082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solidFill>
                  <a:srgbClr val="FF0000"/>
                </a:solidFill>
              </a:rPr>
              <a:t>−4 </a:t>
            </a:r>
            <a:r>
              <a:rPr lang="cs-CZ" sz="2800" dirty="0" smtClean="0">
                <a:solidFill>
                  <a:srgbClr val="FF0000"/>
                </a:solidFill>
              </a:rPr>
              <a:t>%</a:t>
            </a:r>
            <a:endParaRPr lang="cs-CZ" sz="2800" dirty="0">
              <a:solidFill>
                <a:srgbClr val="FF0000"/>
              </a:solidFill>
            </a:endParaRPr>
          </a:p>
        </p:txBody>
      </p:sp>
      <p:cxnSp>
        <p:nvCxnSpPr>
          <p:cNvPr id="18" name="Přímá spojnice se šipkou 17"/>
          <p:cNvCxnSpPr/>
          <p:nvPr/>
        </p:nvCxnSpPr>
        <p:spPr>
          <a:xfrm flipH="1">
            <a:off x="3633387" y="4561723"/>
            <a:ext cx="644436" cy="1164157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/>
          <p:nvPr/>
        </p:nvCxnSpPr>
        <p:spPr>
          <a:xfrm>
            <a:off x="8055788" y="2306429"/>
            <a:ext cx="7557" cy="996191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/>
          <p:cNvSpPr txBox="1"/>
          <p:nvPr/>
        </p:nvSpPr>
        <p:spPr>
          <a:xfrm rot="18596095">
            <a:off x="5191536" y="3883682"/>
            <a:ext cx="1891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roste rychle</a:t>
            </a:r>
            <a:endParaRPr lang="cs-CZ" sz="2800" dirty="0"/>
          </a:p>
        </p:txBody>
      </p:sp>
      <p:cxnSp>
        <p:nvCxnSpPr>
          <p:cNvPr id="20" name="Přímá spojnice se šipkou 19"/>
          <p:cNvCxnSpPr>
            <a:stCxn id="19" idx="2"/>
          </p:cNvCxnSpPr>
          <p:nvPr/>
        </p:nvCxnSpPr>
        <p:spPr>
          <a:xfrm>
            <a:off x="6337840" y="4313224"/>
            <a:ext cx="607066" cy="985064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/>
          <p:cNvSpPr txBox="1"/>
          <p:nvPr/>
        </p:nvSpPr>
        <p:spPr>
          <a:xfrm>
            <a:off x="6906961" y="52504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>
                <a:solidFill>
                  <a:srgbClr val="FF0000"/>
                </a:solidFill>
              </a:rPr>
              <a:t>0</a:t>
            </a:r>
            <a:endParaRPr lang="cs-CZ" sz="2800" dirty="0" smtClean="0">
              <a:solidFill>
                <a:srgbClr val="FF0000"/>
              </a:solidFill>
            </a:endParaRPr>
          </a:p>
        </p:txBody>
      </p:sp>
      <p:cxnSp>
        <p:nvCxnSpPr>
          <p:cNvPr id="24" name="Přímá spojnice se šipkou 23"/>
          <p:cNvCxnSpPr/>
          <p:nvPr/>
        </p:nvCxnSpPr>
        <p:spPr>
          <a:xfrm flipH="1">
            <a:off x="2350235" y="4030496"/>
            <a:ext cx="158998" cy="507080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295922"/>
            <a:ext cx="4361870" cy="254122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7" y="2295922"/>
            <a:ext cx="4360761" cy="2540574"/>
          </a:xfrm>
          <a:prstGeom prst="rect">
            <a:avLst/>
          </a:prstGeom>
        </p:spPr>
      </p:pic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funguje to?</a:t>
            </a:r>
            <a:endParaRPr lang="cs-CZ" sz="60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1129149" y="4954486"/>
            <a:ext cx="71064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4400" b="1" dirty="0" smtClean="0">
                <a:solidFill>
                  <a:srgbClr val="FF0000"/>
                </a:solidFill>
              </a:rPr>
              <a:t>Nezávisí na počátečním </a:t>
            </a:r>
          </a:p>
          <a:p>
            <a:pPr algn="ctr"/>
            <a:r>
              <a:rPr lang="cs-CZ" sz="4400" b="1" dirty="0" smtClean="0">
                <a:solidFill>
                  <a:srgbClr val="FF0000"/>
                </a:solidFill>
              </a:rPr>
              <a:t>nastavení velikosti prediktoru</a:t>
            </a:r>
            <a:endParaRPr lang="cs-CZ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" y="2295922"/>
            <a:ext cx="4361869" cy="254122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7" y="2295922"/>
            <a:ext cx="4360761" cy="2540573"/>
          </a:xfrm>
          <a:prstGeom prst="rect">
            <a:avLst/>
          </a:prstGeom>
        </p:spPr>
      </p:pic>
      <p:sp>
        <p:nvSpPr>
          <p:cNvPr id="11" name="Zástupný symbol pro obsah 4"/>
          <p:cNvSpPr txBox="1">
            <a:spLocks/>
          </p:cNvSpPr>
          <p:nvPr/>
        </p:nvSpPr>
        <p:spPr>
          <a:xfrm>
            <a:off x="229863" y="377932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A je to lepší?</a:t>
            </a:r>
            <a:endParaRPr lang="cs-CZ" sz="6000" dirty="0"/>
          </a:p>
        </p:txBody>
      </p:sp>
      <p:sp>
        <p:nvSpPr>
          <p:cNvPr id="2" name="TextovéPole 1"/>
          <p:cNvSpPr txBox="1"/>
          <p:nvPr/>
        </p:nvSpPr>
        <p:spPr>
          <a:xfrm>
            <a:off x="285630" y="1526481"/>
            <a:ext cx="4664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400" b="1" dirty="0" smtClean="0">
                <a:solidFill>
                  <a:srgbClr val="FF0000"/>
                </a:solidFill>
              </a:rPr>
              <a:t>Srovnatelná </a:t>
            </a:r>
            <a:r>
              <a:rPr lang="cs-CZ" sz="4400" b="1" dirty="0">
                <a:solidFill>
                  <a:srgbClr val="FF0000"/>
                </a:solidFill>
              </a:rPr>
              <a:t>kvalita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292481" y="4954485"/>
            <a:ext cx="3525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400" b="1" dirty="0" smtClean="0">
                <a:solidFill>
                  <a:srgbClr val="FF0000"/>
                </a:solidFill>
              </a:rPr>
              <a:t>8,39× rychlejší</a:t>
            </a:r>
            <a:endParaRPr lang="cs-CZ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18" y="1213928"/>
            <a:ext cx="3281964" cy="44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61053" y="5855135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10 %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3247765" y="5855134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30 %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6082949" y="5855133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70 %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Šum typu sůl a pepř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42591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61053" y="5855135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10 %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3247765" y="5855134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30 %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6082949" y="5855133"/>
            <a:ext cx="1688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b="1" dirty="0" smtClean="0">
                <a:solidFill>
                  <a:srgbClr val="F8C63F"/>
                </a:solidFill>
              </a:rPr>
              <a:t>70 %</a:t>
            </a:r>
            <a:endParaRPr lang="cs-CZ" sz="6000" b="1" dirty="0">
              <a:solidFill>
                <a:srgbClr val="F8C63F"/>
              </a:solidFill>
            </a:endParaRPr>
          </a:p>
        </p:txBody>
      </p:sp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Náhodný šum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27955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" y="1145107"/>
            <a:ext cx="2700000" cy="2700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" y="3990798"/>
            <a:ext cx="2700000" cy="2700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875" y="3721384"/>
            <a:ext cx="1496352" cy="48313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1" y="1145107"/>
            <a:ext cx="2700000" cy="27000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00" y="3990798"/>
            <a:ext cx="2700000" cy="27000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9587" y="3672596"/>
            <a:ext cx="1496352" cy="48313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1145107"/>
            <a:ext cx="2700000" cy="27000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9" y="3990798"/>
            <a:ext cx="2700000" cy="27000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4771" y="3631384"/>
            <a:ext cx="1496352" cy="483139"/>
          </a:xfrm>
          <a:prstGeom prst="rect">
            <a:avLst/>
          </a:prstGeom>
        </p:spPr>
      </p:pic>
      <p:sp>
        <p:nvSpPr>
          <p:cNvPr id="18" name="Zástupný symbol pro obsah 4"/>
          <p:cNvSpPr txBox="1">
            <a:spLocks/>
          </p:cNvSpPr>
          <p:nvPr/>
        </p:nvSpPr>
        <p:spPr>
          <a:xfrm>
            <a:off x="319749" y="245107"/>
            <a:ext cx="7451483" cy="18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6000" dirty="0" smtClean="0"/>
              <a:t>Detektor hran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31193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áze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33" y="199224"/>
            <a:ext cx="3715422" cy="2829726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50" y="3482099"/>
            <a:ext cx="2694855" cy="263645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40" y="3445910"/>
            <a:ext cx="2731845" cy="267264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901" y="2712972"/>
            <a:ext cx="1403497" cy="3841622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2" y="2721968"/>
            <a:ext cx="1421490" cy="3832626"/>
          </a:xfrm>
          <a:prstGeom prst="rect">
            <a:avLst/>
          </a:prstGeom>
        </p:spPr>
      </p:pic>
      <p:sp>
        <p:nvSpPr>
          <p:cNvPr id="22" name="Nadpis 7"/>
          <p:cNvSpPr txBox="1">
            <a:spLocks/>
          </p:cNvSpPr>
          <p:nvPr/>
        </p:nvSpPr>
        <p:spPr>
          <a:xfrm>
            <a:off x="98949" y="90010"/>
            <a:ext cx="3914842" cy="18672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dirty="0" smtClean="0">
                <a:latin typeface="+mn-lt"/>
              </a:rPr>
              <a:t>Souběžné </a:t>
            </a:r>
            <a:r>
              <a:rPr lang="cs-CZ" b="1" dirty="0" smtClean="0">
                <a:latin typeface="+mn-lt"/>
              </a:rPr>
              <a:t>učení </a:t>
            </a:r>
            <a:r>
              <a:rPr lang="cs-CZ" b="1" dirty="0" smtClean="0">
                <a:latin typeface="+mn-lt"/>
              </a:rPr>
              <a:t/>
            </a:r>
            <a:br>
              <a:rPr lang="cs-CZ" b="1" dirty="0" smtClean="0">
                <a:latin typeface="+mn-lt"/>
              </a:rPr>
            </a:br>
            <a:r>
              <a:rPr lang="cs-CZ" b="1" dirty="0" smtClean="0">
                <a:latin typeface="+mn-lt"/>
              </a:rPr>
              <a:t>v</a:t>
            </a:r>
            <a:r>
              <a:rPr lang="cs-CZ" b="1" dirty="0" smtClean="0">
                <a:latin typeface="+mn-lt"/>
              </a:rPr>
              <a:t> koevolučních </a:t>
            </a:r>
            <a:endParaRPr lang="cs-CZ" b="1" dirty="0" smtClean="0">
              <a:latin typeface="+mn-lt"/>
            </a:endParaRPr>
          </a:p>
          <a:p>
            <a:r>
              <a:rPr lang="cs-CZ" b="1" dirty="0" smtClean="0">
                <a:latin typeface="+mn-lt"/>
              </a:rPr>
              <a:t>algoritmech</a:t>
            </a:r>
          </a:p>
        </p:txBody>
      </p:sp>
      <p:sp>
        <p:nvSpPr>
          <p:cNvPr id="24" name="Obdélník 23"/>
          <p:cNvSpPr/>
          <p:nvPr/>
        </p:nvSpPr>
        <p:spPr>
          <a:xfrm>
            <a:off x="98950" y="1958960"/>
            <a:ext cx="266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dirty="0"/>
              <a:t>Michal Wiglasz</a:t>
            </a:r>
            <a:endParaRPr lang="cs-CZ" sz="3200" b="1" dirty="0"/>
          </a:p>
        </p:txBody>
      </p:sp>
    </p:spTree>
    <p:extLst>
      <p:ext uri="{BB962C8B-B14F-4D97-AF65-F5344CB8AC3E}">
        <p14:creationId xmlns:p14="http://schemas.microsoft.com/office/powerpoint/2010/main" val="32528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68" y="1648282"/>
            <a:ext cx="4502918" cy="452452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3751447" y="1166808"/>
            <a:ext cx="22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Tvorba potomků</a:t>
            </a:r>
            <a:endParaRPr lang="cs-CZ" sz="2400" dirty="0"/>
          </a:p>
        </p:txBody>
      </p:sp>
      <p:pic>
        <p:nvPicPr>
          <p:cNvPr id="31" name="Obrázek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18788" y="4929790"/>
            <a:ext cx="4502918" cy="452452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3987119" y="5382243"/>
            <a:ext cx="1766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Výběr rodiče</a:t>
            </a:r>
            <a:endParaRPr lang="cs-CZ" sz="24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" y="2534289"/>
            <a:ext cx="3431505" cy="1961945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58" y="2445795"/>
            <a:ext cx="3435096" cy="21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8"/>
            <a:ext cx="9144000" cy="6899156"/>
          </a:xfrm>
          <a:prstGeom prst="rect">
            <a:avLst/>
          </a:prstGeom>
        </p:spPr>
      </p:pic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0" y="1629000"/>
            <a:ext cx="7200000" cy="1800000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15000" dirty="0" smtClean="0">
                <a:ea typeface="Cambria Math" panose="02040503050406030204" pitchFamily="18" charset="0"/>
              </a:rPr>
              <a:t>f(x) = ?</a:t>
            </a:r>
            <a:endParaRPr lang="cs-CZ" sz="15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8" y="1765591"/>
            <a:ext cx="3281964" cy="4430144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31" y="1765591"/>
            <a:ext cx="3281964" cy="4430144"/>
          </a:xfrm>
          <a:prstGeom prst="rect">
            <a:avLst/>
          </a:prstGeom>
        </p:spPr>
      </p:pic>
      <p:sp>
        <p:nvSpPr>
          <p:cNvPr id="4" name="Zástupný symbol pro obsah 4"/>
          <p:cNvSpPr>
            <a:spLocks noGrp="1"/>
          </p:cNvSpPr>
          <p:nvPr>
            <p:ph idx="1"/>
          </p:nvPr>
        </p:nvSpPr>
        <p:spPr>
          <a:xfrm>
            <a:off x="1707888" y="438306"/>
            <a:ext cx="5728225" cy="882283"/>
          </a:xfrm>
        </p:spPr>
        <p:txBody>
          <a:bodyPr anchor="ctr" anchorCtr="0">
            <a:noAutofit/>
          </a:bodyPr>
          <a:lstStyle/>
          <a:p>
            <a:pPr marL="0" indent="0" algn="ctr">
              <a:buNone/>
            </a:pPr>
            <a:r>
              <a:rPr lang="cs-CZ" sz="9600" dirty="0" smtClean="0">
                <a:ea typeface="Cambria Math" panose="02040503050406030204" pitchFamily="18" charset="0"/>
              </a:rPr>
              <a:t>Koevoluce</a:t>
            </a:r>
            <a:endParaRPr lang="cs-CZ" sz="96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1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1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3" y="470296"/>
            <a:ext cx="8013192" cy="5600014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" y="160503"/>
            <a:ext cx="1184135" cy="15984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8" y="5126911"/>
            <a:ext cx="1184136" cy="1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3382</TotalTime>
  <Words>165</Words>
  <Application>Microsoft Office PowerPoint</Application>
  <PresentationFormat>Předvádění na obrazovce (4:3)</PresentationFormat>
  <Paragraphs>82</Paragraphs>
  <Slides>33</Slides>
  <Notes>2</Notes>
  <HiddenSlides>0</HiddenSlides>
  <MMClips>0</MMClips>
  <ScaleCrop>false</ScaleCrop>
  <HeadingPairs>
    <vt:vector size="8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Motiv Office</vt:lpstr>
      <vt:lpstr>Adobe Photoshop Image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Michal Wiglasz</dc:creator>
  <cp:lastModifiedBy>Michal Wiglasz</cp:lastModifiedBy>
  <cp:revision>226</cp:revision>
  <dcterms:created xsi:type="dcterms:W3CDTF">2015-04-24T06:02:12Z</dcterms:created>
  <dcterms:modified xsi:type="dcterms:W3CDTF">2015-04-26T17:48:52Z</dcterms:modified>
</cp:coreProperties>
</file>